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3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image" Target="../media/image7.jpeg"/><Relationship Id="rId5" Type="http://schemas.openxmlformats.org/officeDocument/2006/relationships/tags" Target="../tags/tag3.xml"/><Relationship Id="rId4" Type="http://schemas.openxmlformats.org/officeDocument/2006/relationships/image" Target="../media/image6.jpeg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5.xml"/><Relationship Id="rId12" Type="http://schemas.openxmlformats.org/officeDocument/2006/relationships/tags" Target="../tags/tag8.xml"/><Relationship Id="rId11" Type="http://schemas.openxmlformats.org/officeDocument/2006/relationships/tags" Target="../tags/tag7.xml"/><Relationship Id="rId10" Type="http://schemas.openxmlformats.org/officeDocument/2006/relationships/image" Target="../media/image8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88f11737b?pid=59cde21d2&amp;color=0,0,0&amp;mp=1&amp;vtp=1&amp;bt=1&amp;bbb=1"/>
          <p:cNvSpPr/>
          <p:nvPr/>
        </p:nvSpPr>
        <p:spPr>
          <a:xfrm>
            <a:off x="832104" y="1080000"/>
            <a:ext cx="10533888" cy="77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/feɪθ/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.宗教信仰；信任；相信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；信心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.confidence;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belief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#61</a:t>
            </a:r>
            <a:endParaRPr lang="en-US" altLang="zh-CN" sz="1800" dirty="0"/>
          </a:p>
        </p:txBody>
      </p:sp>
      <p:pic>
        <p:nvPicPr>
          <p:cNvPr id="3" name="P_3_BD#88f11737b?pid=59cde21d2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852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88f11737b?pid=59cde21d2&amp;color=0,0,0&amp;mp=1&amp;vtp=1&amp;bbb=1"/>
          <p:cNvSpPr/>
          <p:nvPr/>
        </p:nvSpPr>
        <p:spPr>
          <a:xfrm>
            <a:off x="832104" y="2417056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有信心；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相信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失去信心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government's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promises.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人们相信政府的承诺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#65</a:t>
            </a:r>
            <a:endParaRPr lang="en-US" altLang="zh-CN" sz="1800" dirty="0"/>
          </a:p>
        </p:txBody>
      </p:sp>
      <p:pic>
        <p:nvPicPr>
          <p:cNvPr id="6" name="P_3_BD#88f11737b?pid=59cde21d2&amp;color=0,0,0&amp;tib=255,255,255&amp;iip=1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378891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88f11737b?pid=59cde21d2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88f11737b?pid=59cde21d2&amp;color=0,0,0&amp;mp=1&amp;vtp=1&amp;bbb=1"/>
          <p:cNvSpPr/>
          <p:nvPr/>
        </p:nvSpPr>
        <p:spPr>
          <a:xfrm>
            <a:off x="832104" y="1518404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faithful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.忠实的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；忠诚的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/remain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faithful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忠诚/对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保持忠诚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remained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faithful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ideals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party.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他对党的理想坚贞不移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#69</a:t>
            </a:r>
            <a:endParaRPr lang="en-US" altLang="zh-CN" sz="1800" dirty="0"/>
          </a:p>
        </p:txBody>
      </p:sp>
      <p:pic>
        <p:nvPicPr>
          <p:cNvPr id="4" name="P_3_BD#88f11737b?pid=59cde21d2&amp;color=0,0,0&amp;mp=1&amp;tib=255,255,255&amp;iip=1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492939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88f11737b?pid=59cde21d2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839204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3_BD#88f11737b?pid=59cde21d2&amp;color=0,0,0&amp;mp=1&amp;vtp=1&amp;bbb=1&amp;hb=1"/>
          <p:cNvSpPr/>
          <p:nvPr/>
        </p:nvSpPr>
        <p:spPr>
          <a:xfrm>
            <a:off x="832104" y="32710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［北京2025］I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senior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applicants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answered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questions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reflected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faith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herself.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我与资深申请者中的一位交谈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她回答问题的方式反映了她对自己的信心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#71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88f11737b?pid=59cde21d2&amp;color=0,0,0&amp;mp=1&amp;vtp=1&amp;bt=1&amp;bbb=1"/>
          <p:cNvSpPr/>
          <p:nvPr/>
        </p:nvSpPr>
        <p:spPr>
          <a:xfrm>
            <a:off x="832104" y="1080000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occasion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/əˈkeɪʒn/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.特别的事情（或仪式、庆典）；（适当的）机会；理由；时刻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；场合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.occasional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.occasionally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#73</a:t>
            </a:r>
            <a:endParaRPr lang="en-US" altLang="zh-CN" sz="1800" dirty="0"/>
          </a:p>
        </p:txBody>
      </p:sp>
      <p:pic>
        <p:nvPicPr>
          <p:cNvPr id="3" name="P_3_BD#88f11737b?pid=59cde21d2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79541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88f11737b?pid=59cde21d2&amp;color=0,0,0&amp;vtp=1&amp;bbb=1"/>
          <p:cNvSpPr/>
          <p:nvPr/>
        </p:nvSpPr>
        <p:spPr>
          <a:xfrm>
            <a:off x="832104" y="2411341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this/that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occasion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这次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/那次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occasion（s）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，偶尔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occasion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之际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presented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occasion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retirement.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他在退休时获赠这块手表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#78</a:t>
            </a:r>
            <a:endParaRPr lang="en-US" altLang="zh-CN" sz="1800" dirty="0"/>
          </a:p>
        </p:txBody>
      </p:sp>
      <p:pic>
        <p:nvPicPr>
          <p:cNvPr id="5" name="P_3_BD#88f11737b?pid=59cde21d2&amp;color=0,0,0&amp;tib=255,255,255&amp;iip=14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81005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88f11737b?pid=59cde21d2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88f11737b?pid=59cde21d2&amp;color=0,0,0&amp;mp=1&amp;vtp=1&amp;bbb=1&amp;hb=1"/>
          <p:cNvSpPr/>
          <p:nvPr/>
        </p:nvSpPr>
        <p:spPr>
          <a:xfrm>
            <a:off x="832104" y="1518404"/>
            <a:ext cx="10533888" cy="2023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当occasion作先行词，后跟用关系副词引导的定语从句时，若occasion意为“时刻”，用关系副词when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引导；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occasion意为“场合”，用关系副词where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引导。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Cora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occasion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Alex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brought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gift.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科拉总是把亚历克斯给她买礼物的日子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看成是一个特别的时刻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occasions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silence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response.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有些场合下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沉默是最好的回答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#82</a:t>
            </a:r>
            <a:endParaRPr lang="en-US" altLang="zh-CN" dirty="0"/>
          </a:p>
        </p:txBody>
      </p:sp>
      <p:pic>
        <p:nvPicPr>
          <p:cNvPr id="4" name="P_3_BD#88f11737b?pid=59cde21d2&amp;color=0,0,0&amp;mp=1&amp;tib=255,255,255&amp;iip=1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50595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88f11737b?pid=59cde21d2&amp;color=0,0,0&amp;mp=1&amp;tib=255,255,255&amp;iip=16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303199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88f11737b?pid=59cde21d2&amp;color=0,0,0&amp;mp=1&amp;vtp=1&amp;bt=1&amp;bbb=1"/>
          <p:cNvSpPr/>
          <p:nvPr/>
        </p:nvSpPr>
        <p:spPr>
          <a:xfrm>
            <a:off x="832104" y="1080000"/>
            <a:ext cx="10533888" cy="119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respect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/rɪsˈpekt/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.尊重；尊敬；方面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.尊重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；尊敬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.respectable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.self-respect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.disrespect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#85</a:t>
            </a:r>
            <a:endParaRPr lang="en-US" altLang="zh-CN" sz="1800" dirty="0"/>
          </a:p>
        </p:txBody>
      </p:sp>
      <p:pic>
        <p:nvPicPr>
          <p:cNvPr id="3" name="P_3_BD#88f11737b?pid=59cde21d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3916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88f11737b?pid=59cde21d2&amp;color=0,0,0&amp;vtp=1&amp;bbb=1"/>
          <p:cNvSpPr/>
          <p:nvPr/>
        </p:nvSpPr>
        <p:spPr>
          <a:xfrm>
            <a:off x="832104" y="2823456"/>
            <a:ext cx="10533888" cy="2442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尊敬/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尊重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（for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出于（对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）尊重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关于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；就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而言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espect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因为某事尊敬某人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greatest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brother.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我非常尊敬你的哥哥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respected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knowledge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herbs.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她因精通草药知识而颇受尊敬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#92</a:t>
            </a:r>
            <a:endParaRPr lang="en-US" altLang="zh-CN" sz="1800" dirty="0"/>
          </a:p>
        </p:txBody>
      </p:sp>
      <p:pic>
        <p:nvPicPr>
          <p:cNvPr id="5" name="P_3_BD#88f11737b?pid=59cde21d2&amp;color=0,0,0&amp;tib=255,255,255&amp;iip=17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67206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88f11737b?pid=59cde21d2&amp;color=0,0,0&amp;tib=255,255,255&amp;iip=18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5057830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88f11737b?pid=59cde21d2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88f11737b?pid=59cde21d2&amp;color=0,0,0&amp;mp=1&amp;vtp=1&amp;bbb=1"/>
          <p:cNvSpPr/>
          <p:nvPr/>
        </p:nvSpPr>
        <p:spPr>
          <a:xfrm>
            <a:off x="832104" y="15184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respect还可以表示“问候”，此时respect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多用复数形式。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respects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请代我问候令尊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#95</a:t>
            </a:r>
            <a:endParaRPr lang="en-US" altLang="zh-CN" sz="1800" dirty="0"/>
          </a:p>
        </p:txBody>
      </p:sp>
      <p:pic>
        <p:nvPicPr>
          <p:cNvPr id="4" name="P_3_BD#88f11737b?pid=59cde21d2&amp;color=0,0,0&amp;mp=1&amp;tib=255,255,255&amp;iip=19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068759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88f11737b?pid=59cde21d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414389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3_BD#88f11737b?pid=59cde21d2&amp;color=0,0,0&amp;vtp=1&amp;bbb=1&amp;hb=1"/>
          <p:cNvSpPr/>
          <p:nvPr/>
        </p:nvSpPr>
        <p:spPr>
          <a:xfrm>
            <a:off x="832104" y="2846189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［全国一2025］“A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winner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opponent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points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gesture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respect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side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  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一个体面的胜利者总是尽力以不超过一分或两分的优势击败对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以示对对方的尊重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#97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9cde21d2.fixed?pid=7a47a03e9&amp;color=165,74,151&amp;vtp=1&amp;bbb=1"/>
          <p:cNvSpPr/>
          <p:nvPr/>
        </p:nvSpPr>
        <p:spPr>
          <a:xfrm>
            <a:off x="2386584" y="1618488"/>
            <a:ext cx="7223760" cy="92354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词汇攻略1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88f11737b?pid=59cde21d2&amp;color=0,0,0&amp;vtp=1&amp;bt=1&amp;bbb=1"/>
          <p:cNvSpPr/>
          <p:nvPr/>
        </p:nvSpPr>
        <p:spPr>
          <a:xfrm>
            <a:off x="832104" y="1080000"/>
            <a:ext cx="10533888" cy="2990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6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congratulation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/kənˌɡrætʃuˈleɪʃn/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.［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.］祝贺；恭喜；［U］祝贺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</a:t>
            </a:r>
            <a:endParaRPr lang="en-US" altLang="zh-CN" sz="1800" dirty="0"/>
          </a:p>
        </p:txBody>
      </p:sp>
      <p:pic>
        <p:nvPicPr>
          <p:cNvPr id="3" name="P_3_BD#88f11737b?pid=59cde21d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514022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88f11737b?pid=59cde21d2&amp;color=0,0,0&amp;vtp=1&amp;bbb=1"/>
          <p:cNvSpPr/>
          <p:nvPr>
            <p:custDataLst>
              <p:tags r:id="rId2"/>
            </p:custDataLst>
          </p:nvPr>
        </p:nvSpPr>
        <p:spPr>
          <a:xfrm>
            <a:off x="832104" y="1945821"/>
            <a:ext cx="10533888" cy="975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offer/send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congratulations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  向某人致以祝贺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ongratulations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祝贺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Congratulations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results!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祝贺你考出了好成绩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</a:t>
            </a:r>
            <a:endParaRPr lang="en-US" altLang="zh-CN" sz="1800" dirty="0"/>
          </a:p>
        </p:txBody>
      </p:sp>
      <p:pic>
        <p:nvPicPr>
          <p:cNvPr id="5" name="P_3_BD#88f11737b?pid=59cde21d2&amp;color=0,0,0&amp;tib=255,255,255&amp;iip=1&amp;vtp=1" descr="preencoded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731411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88f11737b?pid=59cde21d2&amp;color=0,0,0&amp;tib=255,255,255&amp;vtp=1" descr="preencoded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3012622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3_BD#88f11737b?pid=59cde21d2&amp;color=0,0,0&amp;vtp=1&amp;bbb=1"/>
          <p:cNvSpPr/>
          <p:nvPr>
            <p:custDataLst>
              <p:tags r:id="rId7"/>
            </p:custDataLst>
          </p:nvPr>
        </p:nvSpPr>
        <p:spPr>
          <a:xfrm>
            <a:off x="832104" y="3444421"/>
            <a:ext cx="10533888" cy="975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congratulate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.向（某人）道贺；祝贺；（因某事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）为自己感到自豪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ongratulate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on/for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sth为某事向某人道贺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/祝贺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congratulated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results.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我为他们取得的成就向他们所有人表示祝贺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</a:t>
            </a:r>
            <a:endParaRPr lang="en-US" altLang="zh-CN" sz="1800" dirty="0"/>
          </a:p>
        </p:txBody>
      </p:sp>
      <p:pic>
        <p:nvPicPr>
          <p:cNvPr id="9" name="P_3_BD#88f11737b?pid=59cde21d2&amp;color=0,0,0&amp;tib=255,255,255&amp;iip=2&amp;vtp=1" descr="preencoded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230011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P_3_BD#88f11737b?pid=59cde21d2&amp;color=0,0,0&amp;tib=255,255,255&amp;vtp=1" descr="preencoded.pn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511222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2" name="P_3_BD#88f11737b?pid=59cde21d2&amp;color=0,0,0&amp;vtp=1&amp;bbb=1&amp;hb=1"/>
          <p:cNvSpPr/>
          <p:nvPr>
            <p:custDataLst>
              <p:tags r:id="rId11"/>
            </p:custDataLst>
          </p:nvPr>
        </p:nvSpPr>
        <p:spPr>
          <a:xfrm>
            <a:off x="832104" y="4943021"/>
            <a:ext cx="10533888" cy="975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congratulation常见的充当不可数名词的情况，只在短语a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letter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congratulation中出现，该短语意为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信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其他情况下多以复数形式出现。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“We're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married!”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Congratulations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我们要结婚了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恭喜恭喜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#12</a:t>
            </a:r>
            <a:endParaRPr lang="en-US" altLang="zh-CN" dirty="0"/>
          </a:p>
        </p:txBody>
      </p:sp>
      <p:pic>
        <p:nvPicPr>
          <p:cNvPr id="13" name="P_3_BD#88f11737b?pid=59cde21d2&amp;color=0,0,0&amp;tib=255,255,255&amp;iip=3&amp;vtp=1" descr="preencoded.png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5715911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88f11737b?pid=59cde21d2&amp;color=0,0,0&amp;mp=1&amp;vtp=1&amp;bt=1&amp;bbb=1"/>
          <p:cNvSpPr/>
          <p:nvPr/>
        </p:nvSpPr>
        <p:spPr>
          <a:xfrm>
            <a:off x="832104" y="1080000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/reɪndʒ/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.一系列；范围、界限；射程；视觉/听觉范围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.包括；（在一定范围内）变化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#13</a:t>
            </a:r>
            <a:endParaRPr lang="en-US" altLang="zh-CN" sz="1800" dirty="0"/>
          </a:p>
        </p:txBody>
      </p:sp>
      <p:pic>
        <p:nvPicPr>
          <p:cNvPr id="3" name="P_3_BD#88f11737b?pid=59cde21d2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57504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88f11737b?pid=59cde21d2&amp;color=0,0,0&amp;mp=1&amp;vtp=1&amp;bbb=1"/>
          <p:cNvSpPr/>
          <p:nvPr/>
        </p:nvSpPr>
        <p:spPr>
          <a:xfrm>
            <a:off x="832104" y="2006846"/>
            <a:ext cx="10533888" cy="36995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一系列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wide/broad/whole/full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各种各样的/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整套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/within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在（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）范围内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超出（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）范围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包括从A到B之间；在A和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B的范围内变化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在A到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B之间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Accommodation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tourist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luxury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hotels.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住宿档次从经济旅馆至豪华酒店不等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population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cities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million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million.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这些城市的人口在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500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#22</a:t>
            </a:r>
            <a:endParaRPr lang="en-US" altLang="zh-CN" sz="1800" dirty="0"/>
          </a:p>
        </p:txBody>
      </p:sp>
      <p:pic>
        <p:nvPicPr>
          <p:cNvPr id="5" name="P_3_BD#88f11737b?pid=59cde21d2&amp;color=0,0,0&amp;mp=1&amp;tib=255,255,255&amp;iip=4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70381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88f11737b?pid=59cde21d2&amp;color=0,0,0&amp;mp=1&amp;tib=255,255,255&amp;iip=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511529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88f11737b?pid=59cde21d2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88f11737b?pid=59cde21d2&amp;color=0,0,0&amp;vtp=1&amp;bbb=1&amp;hb=1"/>
          <p:cNvSpPr/>
          <p:nvPr/>
        </p:nvSpPr>
        <p:spPr>
          <a:xfrm>
            <a:off x="832104" y="1518404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［全国新课标Ⅰ·浙江2024年1月］Who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perhaps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forward-looking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whole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range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sizes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谁知道呢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也许一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些更有远见的超市还会推出一整套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只为你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的包装尺寸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并提供特别优惠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#24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88f11737b?pid=59cde21d2&amp;color=0,0,0&amp;mp=1&amp;vtp=1&amp;bt=1&amp;bbb=1"/>
          <p:cNvSpPr/>
          <p:nvPr/>
        </p:nvSpPr>
        <p:spPr>
          <a:xfrm>
            <a:off x="832104" y="1080000"/>
            <a:ext cx="10533888" cy="155575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5495290" algn="l"/>
              </a:tabLst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origin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/ˈɒrɪdʒɪn/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.起源；起因；出身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；来历</a:t>
            </a:r>
            <a:endParaRPr lang="en-US" altLang="zh-CN" sz="1800" dirty="0"/>
          </a:p>
          <a:p>
            <a:pPr>
              <a:lnSpc>
                <a:spcPts val="3200"/>
              </a:lnSpc>
              <a:tabLst>
                <a:tab pos="5495290" algn="l"/>
              </a:tabLst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.originate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.original</a:t>
            </a:r>
            <a:endParaRPr lang="en-US" altLang="zh-CN" sz="1800" dirty="0"/>
          </a:p>
          <a:p>
            <a:pPr>
              <a:lnSpc>
                <a:spcPts val="3200"/>
              </a:lnSpc>
              <a:tabLst>
                <a:tab pos="549529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③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.originally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.originality</a:t>
            </a:r>
            <a:endParaRPr lang="en-US" altLang="zh-CN" sz="1800" dirty="0"/>
          </a:p>
          <a:p>
            <a:pPr>
              <a:lnSpc>
                <a:spcPts val="3000"/>
              </a:lnSpc>
              <a:tabLst>
                <a:tab pos="5495290" algn="l"/>
              </a:tabLst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.source;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root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#28</a:t>
            </a:r>
            <a:endParaRPr lang="en-US" altLang="zh-CN" sz="1800" dirty="0"/>
          </a:p>
        </p:txBody>
      </p:sp>
      <p:pic>
        <p:nvPicPr>
          <p:cNvPr id="3" name="P_3_BD#88f11737b?pid=59cde21d2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7472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88f11737b?pid=59cde21d2&amp;color=0,0,0&amp;mp=1&amp;vtp=1&amp;bbb=1"/>
          <p:cNvSpPr/>
          <p:nvPr/>
        </p:nvSpPr>
        <p:spPr>
          <a:xfrm>
            <a:off x="832104" y="3179056"/>
            <a:ext cx="10533888" cy="11499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origin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在来源上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ountry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origin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原产国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/出生国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coughs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viral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origin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咳嗽大多是由病毒引发的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#32</a:t>
            </a:r>
            <a:endParaRPr lang="en-US" altLang="zh-CN" sz="1800" dirty="0"/>
          </a:p>
        </p:txBody>
      </p:sp>
      <p:pic>
        <p:nvPicPr>
          <p:cNvPr id="5" name="P_3_BD#88f11737b?pid=59cde21d2&amp;color=0,0,0&amp;mp=1&amp;tib=255,255,255&amp;iip=6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11453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88f11737b?pid=59cde21d2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449056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3_BD#88f11737b?pid=59cde21d2&amp;color=0,0,0&amp;vtp=1&amp;bbb=1&amp;hb=1"/>
          <p:cNvSpPr/>
          <p:nvPr/>
        </p:nvSpPr>
        <p:spPr>
          <a:xfrm>
            <a:off x="832104" y="4880856"/>
            <a:ext cx="10533888" cy="11499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［全国新课标Ⅰ2024］However,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origin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examples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usage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better.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如果我需要检查一个单词的起源或查找其用法示例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没有什么比这更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好的了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#34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88f11737b?pid=59cde21d2&amp;color=0,0,0&amp;mp=1&amp;vtp=1&amp;bt=1&amp;bbb=1"/>
          <p:cNvSpPr/>
          <p:nvPr/>
        </p:nvSpPr>
        <p:spPr>
          <a:xfrm>
            <a:off x="832104" y="1080000"/>
            <a:ext cx="10533888" cy="119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/sɪɡˈnɪfɪkənt/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.有重大意义的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；显著的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.significantly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.insignificant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#37</a:t>
            </a:r>
            <a:endParaRPr lang="en-US" altLang="zh-CN" sz="1800" dirty="0"/>
          </a:p>
        </p:txBody>
      </p:sp>
      <p:pic>
        <p:nvPicPr>
          <p:cNvPr id="3" name="P_3_BD#88f11737b?pid=59cde21d2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3916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88f11737b?pid=59cde21d2&amp;color=0,0,0&amp;mp=1&amp;vtp=1&amp;bbb=1"/>
          <p:cNvSpPr/>
          <p:nvPr/>
        </p:nvSpPr>
        <p:spPr>
          <a:xfrm>
            <a:off x="832104" y="2823456"/>
            <a:ext cx="10533888" cy="2023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change/progress重大变化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/进步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increase/decrease/reduction/loss显著的增加/下降/减少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/损失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很明显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diligent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examinations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lazy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ones.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很明显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勤奋的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学生的考试成绩一般比懒惰的学生好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#42</a:t>
            </a:r>
            <a:endParaRPr lang="en-US" altLang="zh-CN" sz="1800" dirty="0"/>
          </a:p>
        </p:txBody>
      </p:sp>
      <p:pic>
        <p:nvPicPr>
          <p:cNvPr id="5" name="P_3_BD#88f11737b?pid=59cde21d2&amp;color=0,0,0&amp;mp=1&amp;tib=255,255,255&amp;iip=7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24788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88f11737b?pid=59cde21d2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88f11737b?pid=59cde21d2&amp;color=0,0,0&amp;vtp=1&amp;bbb=1"/>
          <p:cNvSpPr/>
          <p:nvPr/>
        </p:nvSpPr>
        <p:spPr>
          <a:xfrm>
            <a:off x="832104" y="1518404"/>
            <a:ext cx="10533888" cy="2442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.重要性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；意义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to/for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来说意义重大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ttach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much/great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sth非常重视某事物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；认为某事物很重要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drug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treatment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disease.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这种新药对于这种病的治疗有重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大的意义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attached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education.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这一家人都很重视教育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#48</a:t>
            </a:r>
            <a:endParaRPr lang="en-US" altLang="zh-CN" sz="1800" dirty="0"/>
          </a:p>
        </p:txBody>
      </p:sp>
      <p:pic>
        <p:nvPicPr>
          <p:cNvPr id="4" name="P_3_BD#88f11737b?pid=59cde21d2&amp;color=0,0,0&amp;tib=255,255,255&amp;iip=8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4283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88f11737b?pid=59cde21d2&amp;color=0,0,0&amp;tib=255,255,255&amp;iip=9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74007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3_BD#88f11737b?pid=59cde21d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071104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P_3_BD#88f11737b?pid=59cde21d2&amp;color=0,0,0&amp;vtp=1&amp;bbb=1&amp;hb=1"/>
          <p:cNvSpPr/>
          <p:nvPr/>
        </p:nvSpPr>
        <p:spPr>
          <a:xfrm>
            <a:off x="832104" y="45029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［全国二2025］For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adults,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volunteering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physical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benefits.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对于成年人来说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志愿服务可以提供显著的身体健康益处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#50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88f11737b?pid=59cde21d2&amp;color=0,0,0&amp;mp=1&amp;vtp=1&amp;bt=1&amp;bbb=1"/>
          <p:cNvSpPr/>
          <p:nvPr/>
        </p:nvSpPr>
        <p:spPr>
          <a:xfrm>
            <a:off x="832104" y="1080000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reflect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/rɪˈflekt/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.显示；反映；反射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.仔细思考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.reflective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.reflection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#52</a:t>
            </a:r>
            <a:endParaRPr lang="en-US" altLang="zh-CN" sz="1800" dirty="0"/>
          </a:p>
        </p:txBody>
      </p:sp>
      <p:pic>
        <p:nvPicPr>
          <p:cNvPr id="3" name="P_3_BD#88f11737b?pid=59cde21d2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79541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88f11737b?pid=59cde21d2&amp;color=0,0,0&amp;vtp=1&amp;bbb=1"/>
          <p:cNvSpPr/>
          <p:nvPr/>
        </p:nvSpPr>
        <p:spPr>
          <a:xfrm>
            <a:off x="832104" y="2411341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reflected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映照/被反映在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/中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eflect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on/upon认真思考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；沉思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reflected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mirror.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他的脸映照在镜子里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reflect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implications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decision.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由她来考虑她这个决定会牵扯哪些问题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#57</a:t>
            </a:r>
            <a:endParaRPr lang="en-US" altLang="zh-CN" sz="1800" dirty="0"/>
          </a:p>
        </p:txBody>
      </p:sp>
      <p:pic>
        <p:nvPicPr>
          <p:cNvPr id="5" name="P_3_BD#88f11737b?pid=59cde21d2&amp;color=0,0,0&amp;tib=255,255,255&amp;iip=1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411593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88f11737b?pid=59cde21d2&amp;color=0,0,0&amp;tib=255,255,255&amp;iip=1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79735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3_BD#88f11737b?pid=59cde21d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138541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P_3_BD#88f11737b?pid=59cde21d2&amp;color=0,0,0&amp;vtp=1&amp;bbb=1&amp;hb=1"/>
          <p:cNvSpPr/>
          <p:nvPr/>
        </p:nvSpPr>
        <p:spPr>
          <a:xfrm>
            <a:off x="832104" y="4570341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［全国一2025］The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movements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reflect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Eastern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philosophy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Ningning, 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exhibition.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负责这个展览的屠宁宁说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黑白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棋子的移动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反映了东方哲学的基本理念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#59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DIAGRAM_VIRTUALLY_FRAME" val="{&quot;height&quot;:312.8,&quot;left&quot;:65.52000000000001,&quot;top&quot;:153.21425196850393,&quot;width&quot;:829.4399999999999}"/>
</p:tagLst>
</file>

<file path=ppt/tags/tag2.xml><?xml version="1.0" encoding="utf-8"?>
<p:tagLst xmlns:p="http://schemas.openxmlformats.org/presentationml/2006/main">
  <p:tag name="KSO_WM_DIAGRAM_VIRTUALLY_FRAME" val="{&quot;height&quot;:312.8,&quot;left&quot;:65.52000000000001,&quot;top&quot;:153.21425196850393,&quot;width&quot;:829.4399999999999}"/>
</p:tagLst>
</file>

<file path=ppt/tags/tag3.xml><?xml version="1.0" encoding="utf-8"?>
<p:tagLst xmlns:p="http://schemas.openxmlformats.org/presentationml/2006/main">
  <p:tag name="KSO_WM_DIAGRAM_VIRTUALLY_FRAME" val="{&quot;height&quot;:312.8,&quot;left&quot;:65.52000000000001,&quot;top&quot;:153.21425196850393,&quot;width&quot;:829.4399999999999}"/>
</p:tagLst>
</file>

<file path=ppt/tags/tag4.xml><?xml version="1.0" encoding="utf-8"?>
<p:tagLst xmlns:p="http://schemas.openxmlformats.org/presentationml/2006/main">
  <p:tag name="KSO_WM_DIAGRAM_VIRTUALLY_FRAME" val="{&quot;height&quot;:312.8,&quot;left&quot;:65.52000000000001,&quot;top&quot;:153.21425196850393,&quot;width&quot;:829.4399999999999}"/>
</p:tagLst>
</file>

<file path=ppt/tags/tag5.xml><?xml version="1.0" encoding="utf-8"?>
<p:tagLst xmlns:p="http://schemas.openxmlformats.org/presentationml/2006/main">
  <p:tag name="KSO_WM_DIAGRAM_VIRTUALLY_FRAME" val="{&quot;height&quot;:312.8,&quot;left&quot;:65.52000000000001,&quot;top&quot;:153.21425196850393,&quot;width&quot;:829.4399999999999}"/>
</p:tagLst>
</file>

<file path=ppt/tags/tag6.xml><?xml version="1.0" encoding="utf-8"?>
<p:tagLst xmlns:p="http://schemas.openxmlformats.org/presentationml/2006/main">
  <p:tag name="KSO_WM_DIAGRAM_VIRTUALLY_FRAME" val="{&quot;height&quot;:312.8,&quot;left&quot;:65.52000000000001,&quot;top&quot;:153.21425196850393,&quot;width&quot;:829.4399999999999}"/>
</p:tagLst>
</file>

<file path=ppt/tags/tag7.xml><?xml version="1.0" encoding="utf-8"?>
<p:tagLst xmlns:p="http://schemas.openxmlformats.org/presentationml/2006/main">
  <p:tag name="KSO_WM_DIAGRAM_VIRTUALLY_FRAME" val="{&quot;height&quot;:312.8,&quot;left&quot;:65.52000000000001,&quot;top&quot;:153.21425196850393,&quot;width&quot;:829.4399999999999}"/>
</p:tagLst>
</file>

<file path=ppt/tags/tag8.xml><?xml version="1.0" encoding="utf-8"?>
<p:tagLst xmlns:p="http://schemas.openxmlformats.org/presentationml/2006/main">
  <p:tag name="KSO_WM_DIAGRAM_VIRTUALLY_FRAME" val="{&quot;height&quot;:312.8,&quot;left&quot;:65.52000000000001,&quot;top&quot;:153.21425196850393,&quot;width&quot;:829.4399999999999}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4218</Words>
  <Application>WPS 演示</Application>
  <PresentationFormat>宽屏</PresentationFormat>
  <Paragraphs>123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Times New Roman</vt:lpstr>
      <vt:lpstr>Times New Roman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5</cp:revision>
  <dcterms:created xsi:type="dcterms:W3CDTF">2025-10-24T09:13:00Z</dcterms:created>
  <dcterms:modified xsi:type="dcterms:W3CDTF">2025-10-28T02:12:18Z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615960305E3C432FBB9A2B0DCEFBDED1_12</vt:lpwstr>
  </property>
  <property fmtid="{D5CDD505-2E9C-101B-9397-08002B2CF9AE}" pid="3" name="KSOProductBuildVer">
    <vt:lpwstr>2052-12.1.0.22529</vt:lpwstr>
  </property>
</Properties>
</file>